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19BCF7-9208-4267-AF90-568847971BFA}"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82A29A35-370D-4FFC-A9F6-18B13C0D68E8}">
      <dgm:prSet custT="1"/>
      <dgm:spPr/>
      <dgm:t>
        <a:bodyPr/>
        <a:lstStyle/>
        <a:p>
          <a:pPr>
            <a:lnSpc>
              <a:spcPct val="100000"/>
            </a:lnSpc>
          </a:pPr>
          <a:r>
            <a:rPr lang="en-IN" sz="1800" dirty="0"/>
            <a:t>Assembler- An assembler is a program that is used to convert mnemonic codes into their machine language equivalents.</a:t>
          </a:r>
          <a:endParaRPr lang="en-US" sz="1800" dirty="0"/>
        </a:p>
      </dgm:t>
    </dgm:pt>
    <dgm:pt modelId="{7638541A-4FBA-476C-9859-B114877C459D}" type="parTrans" cxnId="{F999DF3A-89E3-497F-9B50-9EE3554AB441}">
      <dgm:prSet/>
      <dgm:spPr/>
      <dgm:t>
        <a:bodyPr/>
        <a:lstStyle/>
        <a:p>
          <a:endParaRPr lang="en-US"/>
        </a:p>
      </dgm:t>
    </dgm:pt>
    <dgm:pt modelId="{7D6C6F25-1374-4934-A7A9-781554F27D8E}" type="sibTrans" cxnId="{F999DF3A-89E3-497F-9B50-9EE3554AB441}">
      <dgm:prSet/>
      <dgm:spPr/>
      <dgm:t>
        <a:bodyPr/>
        <a:lstStyle/>
        <a:p>
          <a:endParaRPr lang="en-US"/>
        </a:p>
      </dgm:t>
    </dgm:pt>
    <dgm:pt modelId="{651A6A04-DA35-4891-B371-671A3A8379C1}">
      <dgm:prSet custT="1"/>
      <dgm:spPr/>
      <dgm:t>
        <a:bodyPr/>
        <a:lstStyle/>
        <a:p>
          <a:pPr>
            <a:lnSpc>
              <a:spcPct val="100000"/>
            </a:lnSpc>
          </a:pPr>
          <a:r>
            <a:rPr lang="en-IN" sz="1800" dirty="0"/>
            <a:t>Interpreter- An interpreter translates a program written in high level language into a low level language line by line. It is usually preferred by beginners as it is slow</a:t>
          </a:r>
          <a:r>
            <a:rPr lang="en-IN" sz="1500" dirty="0"/>
            <a:t>.</a:t>
          </a:r>
          <a:endParaRPr lang="en-US" sz="1500" dirty="0"/>
        </a:p>
      </dgm:t>
    </dgm:pt>
    <dgm:pt modelId="{13B92DEA-CCA0-4F8C-9EF6-B09951CEA5D2}" type="parTrans" cxnId="{B6CAE015-6E48-47DD-8B8E-A163A1901A60}">
      <dgm:prSet/>
      <dgm:spPr/>
      <dgm:t>
        <a:bodyPr/>
        <a:lstStyle/>
        <a:p>
          <a:endParaRPr lang="en-US"/>
        </a:p>
      </dgm:t>
    </dgm:pt>
    <dgm:pt modelId="{383D7FD9-C162-4322-97C3-292511E3B69A}" type="sibTrans" cxnId="{B6CAE015-6E48-47DD-8B8E-A163A1901A60}">
      <dgm:prSet/>
      <dgm:spPr/>
      <dgm:t>
        <a:bodyPr/>
        <a:lstStyle/>
        <a:p>
          <a:endParaRPr lang="en-US"/>
        </a:p>
      </dgm:t>
    </dgm:pt>
    <dgm:pt modelId="{1879535C-0EEE-46CC-A162-F00C3F0AFAF3}" type="pres">
      <dgm:prSet presAssocID="{7C19BCF7-9208-4267-AF90-568847971BFA}" presName="root" presStyleCnt="0">
        <dgm:presLayoutVars>
          <dgm:dir/>
          <dgm:resizeHandles val="exact"/>
        </dgm:presLayoutVars>
      </dgm:prSet>
      <dgm:spPr/>
    </dgm:pt>
    <dgm:pt modelId="{3E0C4241-B6E6-47FC-B3E5-C2DA312B80E9}" type="pres">
      <dgm:prSet presAssocID="{82A29A35-370D-4FFC-A9F6-18B13C0D68E8}" presName="compNode" presStyleCnt="0"/>
      <dgm:spPr/>
    </dgm:pt>
    <dgm:pt modelId="{9CADACB5-B308-4C81-A899-2DB2B0023ED5}" type="pres">
      <dgm:prSet presAssocID="{82A29A35-370D-4FFC-A9F6-18B13C0D68E8}" presName="iconRect" presStyleLbl="node1" presStyleIdx="0" presStyleCnt="2" custLinFactNeighborY="1650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grammer"/>
        </a:ext>
      </dgm:extLst>
    </dgm:pt>
    <dgm:pt modelId="{B13E1B72-F671-48B0-927B-47D7B1A12668}" type="pres">
      <dgm:prSet presAssocID="{82A29A35-370D-4FFC-A9F6-18B13C0D68E8}" presName="spaceRect" presStyleCnt="0"/>
      <dgm:spPr/>
    </dgm:pt>
    <dgm:pt modelId="{34C4620B-9CD7-4CB6-97E9-A39B285F89C6}" type="pres">
      <dgm:prSet presAssocID="{82A29A35-370D-4FFC-A9F6-18B13C0D68E8}" presName="textRect" presStyleLbl="revTx" presStyleIdx="0" presStyleCnt="2" custScaleX="76313" custScaleY="142687" custLinFactNeighborX="22123" custLinFactNeighborY="12554">
        <dgm:presLayoutVars>
          <dgm:chMax val="1"/>
          <dgm:chPref val="1"/>
        </dgm:presLayoutVars>
      </dgm:prSet>
      <dgm:spPr/>
    </dgm:pt>
    <dgm:pt modelId="{25AE4DBA-5C3A-4666-A65F-7588079F5E8A}" type="pres">
      <dgm:prSet presAssocID="{7D6C6F25-1374-4934-A7A9-781554F27D8E}" presName="sibTrans" presStyleCnt="0"/>
      <dgm:spPr/>
    </dgm:pt>
    <dgm:pt modelId="{D827D446-CF99-430A-98DE-93539A84AD34}" type="pres">
      <dgm:prSet presAssocID="{651A6A04-DA35-4891-B371-671A3A8379C1}" presName="compNode" presStyleCnt="0"/>
      <dgm:spPr/>
    </dgm:pt>
    <dgm:pt modelId="{5AC9326C-1A51-452B-A2FD-9F1DA9155B11}" type="pres">
      <dgm:prSet presAssocID="{651A6A04-DA35-4891-B371-671A3A8379C1}" presName="iconRect" presStyleLbl="node1" presStyleIdx="1" presStyleCnt="2" custLinFactNeighborX="3360" custLinFactNeighborY="1175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ongue"/>
        </a:ext>
      </dgm:extLst>
    </dgm:pt>
    <dgm:pt modelId="{681B60F8-308D-4863-BAA7-7325D3383272}" type="pres">
      <dgm:prSet presAssocID="{651A6A04-DA35-4891-B371-671A3A8379C1}" presName="spaceRect" presStyleCnt="0"/>
      <dgm:spPr/>
    </dgm:pt>
    <dgm:pt modelId="{CAB818E5-96D5-4E04-8FA9-6B77CA869BBB}" type="pres">
      <dgm:prSet presAssocID="{651A6A04-DA35-4891-B371-671A3A8379C1}" presName="textRect" presStyleLbl="revTx" presStyleIdx="1" presStyleCnt="2">
        <dgm:presLayoutVars>
          <dgm:chMax val="1"/>
          <dgm:chPref val="1"/>
        </dgm:presLayoutVars>
      </dgm:prSet>
      <dgm:spPr/>
    </dgm:pt>
  </dgm:ptLst>
  <dgm:cxnLst>
    <dgm:cxn modelId="{B6CAE015-6E48-47DD-8B8E-A163A1901A60}" srcId="{7C19BCF7-9208-4267-AF90-568847971BFA}" destId="{651A6A04-DA35-4891-B371-671A3A8379C1}" srcOrd="1" destOrd="0" parTransId="{13B92DEA-CCA0-4F8C-9EF6-B09951CEA5D2}" sibTransId="{383D7FD9-C162-4322-97C3-292511E3B69A}"/>
    <dgm:cxn modelId="{F999DF3A-89E3-497F-9B50-9EE3554AB441}" srcId="{7C19BCF7-9208-4267-AF90-568847971BFA}" destId="{82A29A35-370D-4FFC-A9F6-18B13C0D68E8}" srcOrd="0" destOrd="0" parTransId="{7638541A-4FBA-476C-9859-B114877C459D}" sibTransId="{7D6C6F25-1374-4934-A7A9-781554F27D8E}"/>
    <dgm:cxn modelId="{34418E56-6E99-4C03-9375-5E89F9FA9BA3}" type="presOf" srcId="{651A6A04-DA35-4891-B371-671A3A8379C1}" destId="{CAB818E5-96D5-4E04-8FA9-6B77CA869BBB}" srcOrd="0" destOrd="0" presId="urn:microsoft.com/office/officeart/2018/2/layout/IconLabelList"/>
    <dgm:cxn modelId="{85966D81-F974-4166-AC5B-BD86CEAE926C}" type="presOf" srcId="{82A29A35-370D-4FFC-A9F6-18B13C0D68E8}" destId="{34C4620B-9CD7-4CB6-97E9-A39B285F89C6}" srcOrd="0" destOrd="0" presId="urn:microsoft.com/office/officeart/2018/2/layout/IconLabelList"/>
    <dgm:cxn modelId="{3B007C87-486C-4935-A2C5-9BF006539169}" type="presOf" srcId="{7C19BCF7-9208-4267-AF90-568847971BFA}" destId="{1879535C-0EEE-46CC-A162-F00C3F0AFAF3}" srcOrd="0" destOrd="0" presId="urn:microsoft.com/office/officeart/2018/2/layout/IconLabelList"/>
    <dgm:cxn modelId="{99430870-AE75-4EE3-9808-C3E9A4E1504A}" type="presParOf" srcId="{1879535C-0EEE-46CC-A162-F00C3F0AFAF3}" destId="{3E0C4241-B6E6-47FC-B3E5-C2DA312B80E9}" srcOrd="0" destOrd="0" presId="urn:microsoft.com/office/officeart/2018/2/layout/IconLabelList"/>
    <dgm:cxn modelId="{1DFBC04B-C6E6-4933-8DE5-03B487DF9888}" type="presParOf" srcId="{3E0C4241-B6E6-47FC-B3E5-C2DA312B80E9}" destId="{9CADACB5-B308-4C81-A899-2DB2B0023ED5}" srcOrd="0" destOrd="0" presId="urn:microsoft.com/office/officeart/2018/2/layout/IconLabelList"/>
    <dgm:cxn modelId="{9BC88F7A-3660-49DA-985A-B77438C24B6C}" type="presParOf" srcId="{3E0C4241-B6E6-47FC-B3E5-C2DA312B80E9}" destId="{B13E1B72-F671-48B0-927B-47D7B1A12668}" srcOrd="1" destOrd="0" presId="urn:microsoft.com/office/officeart/2018/2/layout/IconLabelList"/>
    <dgm:cxn modelId="{F3E44AE6-66F2-4B9B-905C-CFB2CB18F5F7}" type="presParOf" srcId="{3E0C4241-B6E6-47FC-B3E5-C2DA312B80E9}" destId="{34C4620B-9CD7-4CB6-97E9-A39B285F89C6}" srcOrd="2" destOrd="0" presId="urn:microsoft.com/office/officeart/2018/2/layout/IconLabelList"/>
    <dgm:cxn modelId="{5007D4F9-6956-4DEE-8089-6226DF6D5C19}" type="presParOf" srcId="{1879535C-0EEE-46CC-A162-F00C3F0AFAF3}" destId="{25AE4DBA-5C3A-4666-A65F-7588079F5E8A}" srcOrd="1" destOrd="0" presId="urn:microsoft.com/office/officeart/2018/2/layout/IconLabelList"/>
    <dgm:cxn modelId="{10C2BFB9-B1CD-44B0-BC52-D2DADF11C518}" type="presParOf" srcId="{1879535C-0EEE-46CC-A162-F00C3F0AFAF3}" destId="{D827D446-CF99-430A-98DE-93539A84AD34}" srcOrd="2" destOrd="0" presId="urn:microsoft.com/office/officeart/2018/2/layout/IconLabelList"/>
    <dgm:cxn modelId="{F0974AC4-90B1-46DD-81CA-4AE506782157}" type="presParOf" srcId="{D827D446-CF99-430A-98DE-93539A84AD34}" destId="{5AC9326C-1A51-452B-A2FD-9F1DA9155B11}" srcOrd="0" destOrd="0" presId="urn:microsoft.com/office/officeart/2018/2/layout/IconLabelList"/>
    <dgm:cxn modelId="{5F145125-AC35-4CE3-B893-9CF28566205B}" type="presParOf" srcId="{D827D446-CF99-430A-98DE-93539A84AD34}" destId="{681B60F8-308D-4863-BAA7-7325D3383272}" srcOrd="1" destOrd="0" presId="urn:microsoft.com/office/officeart/2018/2/layout/IconLabelList"/>
    <dgm:cxn modelId="{A1C7EBF6-7DB4-42FD-801F-E80D8139DC1C}" type="presParOf" srcId="{D827D446-CF99-430A-98DE-93539A84AD34}" destId="{CAB818E5-96D5-4E04-8FA9-6B77CA869BBB}"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ADACB5-B308-4C81-A899-2DB2B0023ED5}">
      <dsp:nvSpPr>
        <dsp:cNvPr id="0" name=""/>
        <dsp:cNvSpPr/>
      </dsp:nvSpPr>
      <dsp:spPr>
        <a:xfrm>
          <a:off x="2569671" y="57098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C4620B-9CD7-4CB6-97E9-A39B285F89C6}">
      <dsp:nvSpPr>
        <dsp:cNvPr id="0" name=""/>
        <dsp:cNvSpPr/>
      </dsp:nvSpPr>
      <dsp:spPr>
        <a:xfrm>
          <a:off x="2501452" y="2637253"/>
          <a:ext cx="2515827" cy="16052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IN" sz="1800" kern="1200" dirty="0"/>
            <a:t>Assembler- An assembler is a program that is used to convert mnemonic codes into their machine language equivalents.</a:t>
          </a:r>
          <a:endParaRPr lang="en-US" sz="1800" kern="1200" dirty="0"/>
        </a:p>
      </dsp:txBody>
      <dsp:txXfrm>
        <a:off x="2501452" y="2637253"/>
        <a:ext cx="2515827" cy="1605228"/>
      </dsp:txXfrm>
    </dsp:sp>
    <dsp:sp modelId="{5AC9326C-1A51-452B-A2FD-9F1DA9155B11}">
      <dsp:nvSpPr>
        <dsp:cNvPr id="0" name=""/>
        <dsp:cNvSpPr/>
      </dsp:nvSpPr>
      <dsp:spPr>
        <a:xfrm>
          <a:off x="7710989" y="598740"/>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B818E5-96D5-4E04-8FA9-6B77CA869BBB}">
      <dsp:nvSpPr>
        <dsp:cNvPr id="0" name=""/>
        <dsp:cNvSpPr/>
      </dsp:nvSpPr>
      <dsp:spPr>
        <a:xfrm>
          <a:off x="6457671" y="2856192"/>
          <a:ext cx="4320000" cy="112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IN" sz="1800" kern="1200" dirty="0"/>
            <a:t>Interpreter- An interpreter translates a program written in high level language into a low level language line by line. It is usually preferred by beginners as it is slow</a:t>
          </a:r>
          <a:r>
            <a:rPr lang="en-IN" sz="1500" kern="1200" dirty="0"/>
            <a:t>.</a:t>
          </a:r>
          <a:endParaRPr lang="en-US" sz="1500" kern="1200" dirty="0"/>
        </a:p>
      </dsp:txBody>
      <dsp:txXfrm>
        <a:off x="6457671" y="2856192"/>
        <a:ext cx="4320000" cy="112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jpeg>
</file>

<file path=ppt/media/image15.png>
</file>

<file path=ppt/media/image16.svg>
</file>

<file path=ppt/media/image2.png>
</file>

<file path=ppt/media/image3.jpg>
</file>

<file path=ppt/media/image4.jpg>
</file>

<file path=ppt/media/image5.jpg>
</file>

<file path=ppt/media/image6.jpeg>
</file>

<file path=ppt/media/image7.png>
</file>

<file path=ppt/media/image8.jp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D9E24A-1F2A-45C8-9467-7B0CF0CAE9AF}" type="datetimeFigureOut">
              <a:rPr lang="en-IN" smtClean="0"/>
              <a:t>19-05-2022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98BC1-DAAE-4C4F-8CAE-38CFB1F0EF69}" type="slidenum">
              <a:rPr lang="en-IN" smtClean="0"/>
              <a:t>‹#›</a:t>
            </a:fld>
            <a:endParaRPr lang="en-IN"/>
          </a:p>
        </p:txBody>
      </p:sp>
    </p:spTree>
    <p:extLst>
      <p:ext uri="{BB962C8B-B14F-4D97-AF65-F5344CB8AC3E}">
        <p14:creationId xmlns:p14="http://schemas.microsoft.com/office/powerpoint/2010/main" val="2250209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6398BC1-DAAE-4C4F-8CAE-38CFB1F0EF69}" type="slidenum">
              <a:rPr lang="en-IN" smtClean="0"/>
              <a:t>3</a:t>
            </a:fld>
            <a:endParaRPr lang="en-IN"/>
          </a:p>
        </p:txBody>
      </p:sp>
    </p:spTree>
    <p:extLst>
      <p:ext uri="{BB962C8B-B14F-4D97-AF65-F5344CB8AC3E}">
        <p14:creationId xmlns:p14="http://schemas.microsoft.com/office/powerpoint/2010/main" val="20394986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3BB61-0DE0-90A5-95F4-2AAD4A613B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2E7976-0F4E-30D5-0FDC-2C4DBF382C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72240B-3402-5C8B-8D34-09895FB7C769}"/>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D2D5489D-DB88-BE70-B77B-54123EF3CD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97F380-7DED-9950-460F-0678397BE50A}"/>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217953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9FF5-1859-9856-2D46-C71FD37BC06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FFA6A5-DDAB-41B7-F813-6387314260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F943B9-3130-FC0B-0CB7-C96D03F6DFDD}"/>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A9696860-76D4-453E-F205-D47E68189B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CCEA22-ACAD-B8FF-56AF-96911C0C0D79}"/>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515467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B14FA3-3DCC-19CC-40C0-A3F43BE18A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B037BF-494D-EE91-2C95-F476AD31D1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84AF742-FA74-19E9-645A-B664F82C126C}"/>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5BBEDC47-9C16-E28D-7ED8-99C480237A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5D90AF-47B9-5825-1EDD-D7AD45BC19CE}"/>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01852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585ED-6E61-C02E-3EEC-41D584EC861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9D2125-7FDC-D168-B486-9BDE65FF11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D6495C3-E7DC-4D7F-0C90-3659C402B9F9}"/>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3B354F41-F4FC-B6AD-E078-517D5F6309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04826F-D24B-7155-6352-54CE97552341}"/>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009939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F0756-B613-42AC-163A-8D45D4C4D2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00B92F3-B202-39B8-9E1B-FC541EA3F7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E532D2-870E-DF4A-CEC5-26B24EC29F9B}"/>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08828C9F-C719-DFE5-A65B-9578B84542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A056F5-745D-A1D4-1985-DBB31848B1EC}"/>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254939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FCA7F-AC7C-5924-949D-63D22773579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4FB424-AAE6-5B70-921F-3BE5467C31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EE5E7F8-77F6-D328-891D-B9F1207A698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359D90-4104-5FC3-E454-D9F0CC64FFBD}"/>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6" name="Footer Placeholder 5">
            <a:extLst>
              <a:ext uri="{FF2B5EF4-FFF2-40B4-BE49-F238E27FC236}">
                <a16:creationId xmlns:a16="http://schemas.microsoft.com/office/drawing/2014/main" id="{167F1256-3D3D-AD6B-7D79-BE74B381A43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D5A613-DE82-032B-E81D-AACE6C69A398}"/>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851341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B0D5C-9AD5-5A0B-E732-7736D3AEF15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057FEE-A0AC-EE2E-2E61-94C293EFDA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2660F8-124F-93E0-C24C-EF19887F35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FBF560B-FFD2-470A-0839-85299AE633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F98DF6-1FCE-97F0-1829-E8257FC0F9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8B237E5-692B-BA85-076E-0F2D13399D82}"/>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8" name="Footer Placeholder 7">
            <a:extLst>
              <a:ext uri="{FF2B5EF4-FFF2-40B4-BE49-F238E27FC236}">
                <a16:creationId xmlns:a16="http://schemas.microsoft.com/office/drawing/2014/main" id="{001F0688-819E-D79A-E600-8D59FDE6D57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7DE1A6E-2F98-7740-374B-4FB96331B12F}"/>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326099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12B4D-942D-4B2C-8BDC-F7B810C14D7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3F6D4AA-A95A-CF56-4414-C8990F8303FF}"/>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4" name="Footer Placeholder 3">
            <a:extLst>
              <a:ext uri="{FF2B5EF4-FFF2-40B4-BE49-F238E27FC236}">
                <a16:creationId xmlns:a16="http://schemas.microsoft.com/office/drawing/2014/main" id="{112C2F03-00C4-5A06-02E9-2AD7AE90990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65D8F07-5FAD-333E-E79A-232743BECFE7}"/>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3153603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BC0ED0-86BB-FAF7-4B6A-AC358CD96A04}"/>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3" name="Footer Placeholder 2">
            <a:extLst>
              <a:ext uri="{FF2B5EF4-FFF2-40B4-BE49-F238E27FC236}">
                <a16:creationId xmlns:a16="http://schemas.microsoft.com/office/drawing/2014/main" id="{355C4E31-78D1-9B40-83B1-FB9627BFDEA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413A709-E4C2-D57C-1B79-1F6697BD84F3}"/>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2665449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30F02-62F1-EECD-4CDD-2974E49460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4B1AE6F-C728-0E43-B95B-053166AA1E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F5A8E8D-FD17-9776-DA74-9E7D5A5B25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7D0663-C121-08A8-A108-971E8ABF55F6}"/>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6" name="Footer Placeholder 5">
            <a:extLst>
              <a:ext uri="{FF2B5EF4-FFF2-40B4-BE49-F238E27FC236}">
                <a16:creationId xmlns:a16="http://schemas.microsoft.com/office/drawing/2014/main" id="{D1CBC09E-84CE-A1EE-65C0-2CB7B4AC28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F96DCD-20BD-89E1-BC29-2BCD4878F23C}"/>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745562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183AB-43C8-2C66-65CE-CAE70074CA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0109863-B66F-F6D1-8DD4-7EFE502D5E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A638A9B-9E42-D5B0-DEA0-791C1ADD86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F65E7-EDAE-99FA-3143-821473D199D0}"/>
              </a:ext>
            </a:extLst>
          </p:cNvPr>
          <p:cNvSpPr>
            <a:spLocks noGrp="1"/>
          </p:cNvSpPr>
          <p:nvPr>
            <p:ph type="dt" sz="half" idx="10"/>
          </p:nvPr>
        </p:nvSpPr>
        <p:spPr/>
        <p:txBody>
          <a:bodyPr/>
          <a:lstStyle/>
          <a:p>
            <a:fld id="{45E2D057-E640-4484-ADEF-29C70DC4F346}" type="datetimeFigureOut">
              <a:rPr lang="en-IN" smtClean="0"/>
              <a:t>19-05-2022</a:t>
            </a:fld>
            <a:endParaRPr lang="en-IN"/>
          </a:p>
        </p:txBody>
      </p:sp>
      <p:sp>
        <p:nvSpPr>
          <p:cNvPr id="6" name="Footer Placeholder 5">
            <a:extLst>
              <a:ext uri="{FF2B5EF4-FFF2-40B4-BE49-F238E27FC236}">
                <a16:creationId xmlns:a16="http://schemas.microsoft.com/office/drawing/2014/main" id="{7D52D5AD-0333-345A-5E11-94119D86FA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FF781E6-614D-DE47-200E-87A457AF28CD}"/>
              </a:ext>
            </a:extLst>
          </p:cNvPr>
          <p:cNvSpPr>
            <a:spLocks noGrp="1"/>
          </p:cNvSpPr>
          <p:nvPr>
            <p:ph type="sldNum" sz="quarter" idx="12"/>
          </p:nvPr>
        </p:nvSpPr>
        <p:spPr/>
        <p:txBody>
          <a:bodyPr/>
          <a:lstStyle/>
          <a:p>
            <a:fld id="{891B9D9E-F09D-41BF-8CE2-92424BEE96D7}" type="slidenum">
              <a:rPr lang="en-IN" smtClean="0"/>
              <a:t>‹#›</a:t>
            </a:fld>
            <a:endParaRPr lang="en-IN"/>
          </a:p>
        </p:txBody>
      </p:sp>
    </p:spTree>
    <p:extLst>
      <p:ext uri="{BB962C8B-B14F-4D97-AF65-F5344CB8AC3E}">
        <p14:creationId xmlns:p14="http://schemas.microsoft.com/office/powerpoint/2010/main" val="1745226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560E4A-AB4D-3063-178B-FA063ADD6C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66EAC90-F6AA-060D-9270-9FEC6F9A79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A76CB86-B676-7870-52D7-A75CB4121B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E2D057-E640-4484-ADEF-29C70DC4F346}" type="datetimeFigureOut">
              <a:rPr lang="en-IN" smtClean="0"/>
              <a:t>19-05-2022</a:t>
            </a:fld>
            <a:endParaRPr lang="en-IN"/>
          </a:p>
        </p:txBody>
      </p:sp>
      <p:sp>
        <p:nvSpPr>
          <p:cNvPr id="5" name="Footer Placeholder 4">
            <a:extLst>
              <a:ext uri="{FF2B5EF4-FFF2-40B4-BE49-F238E27FC236}">
                <a16:creationId xmlns:a16="http://schemas.microsoft.com/office/drawing/2014/main" id="{80A91EDE-BD0E-3AF7-3F14-BE54BC01E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D7CA90A-B75C-7CA9-BC77-706436C2F7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1B9D9E-F09D-41BF-8CE2-92424BEE96D7}" type="slidenum">
              <a:rPr lang="en-IN" smtClean="0"/>
              <a:t>‹#›</a:t>
            </a:fld>
            <a:endParaRPr lang="en-IN"/>
          </a:p>
        </p:txBody>
      </p:sp>
    </p:spTree>
    <p:extLst>
      <p:ext uri="{BB962C8B-B14F-4D97-AF65-F5344CB8AC3E}">
        <p14:creationId xmlns:p14="http://schemas.microsoft.com/office/powerpoint/2010/main" val="691250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hyperlink" Target="https://creativecommons.org/licenses/by-nc-nd/3.0/" TargetMode="External"/><Relationship Id="rId5" Type="http://schemas.openxmlformats.org/officeDocument/2006/relationships/hyperlink" Target="https://jessicadavidson.co.uk/2020/06/01/the-matrix-and-the-simulation-of-truth/comment-page-1/" TargetMode="Externa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flickr.com/photos/picturesbypolo/2569901115"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electronics.stackexchange.com/questions/222516/is-it-possible-to-replicate-the-eniac-using-logic-gate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Application_programming_interface"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flickr.com/photos/hanan_cohen/455238557/" TargetMode="External"/><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freepngimg.com/png/10552-computer-pc-png-picture"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cherlund.blogspot.com/2017/12/why-ai-could-be-entering-golden-age.html" TargetMode="External"/><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4D3D850-2041-4B7C-AED9-54DA385B1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04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curtain&#10;&#10;Description automatically generated">
            <a:extLst>
              <a:ext uri="{FF2B5EF4-FFF2-40B4-BE49-F238E27FC236}">
                <a16:creationId xmlns:a16="http://schemas.microsoft.com/office/drawing/2014/main" id="{1B7A8454-5262-9EEE-017C-DB5025A3EE0F}"/>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6028" r="5052"/>
          <a:stretch/>
        </p:blipFill>
        <p:spPr>
          <a:xfrm>
            <a:off x="-4243" y="10"/>
            <a:ext cx="12196243" cy="6857990"/>
          </a:xfrm>
          <a:prstGeom prst="rect">
            <a:avLst/>
          </a:prstGeom>
        </p:spPr>
      </p:pic>
      <p:sp>
        <p:nvSpPr>
          <p:cNvPr id="15" name="Rectangle 14">
            <a:extLst>
              <a:ext uri="{FF2B5EF4-FFF2-40B4-BE49-F238E27FC236}">
                <a16:creationId xmlns:a16="http://schemas.microsoft.com/office/drawing/2014/main" id="{5707F116-8EC0-4822-9067-186AC8C96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828180" y="1316432"/>
            <a:ext cx="4225136" cy="422513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 name="Freeform: Shape 16">
            <a:extLst>
              <a:ext uri="{FF2B5EF4-FFF2-40B4-BE49-F238E27FC236}">
                <a16:creationId xmlns:a16="http://schemas.microsoft.com/office/drawing/2014/main" id="{A77100AA-BF68-4139-8224-79EA1F916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274247" y="753374"/>
            <a:ext cx="5353835" cy="5353836"/>
          </a:xfrm>
          <a:custGeom>
            <a:avLst/>
            <a:gdLst>
              <a:gd name="connsiteX0" fmla="*/ 5273742 w 5353835"/>
              <a:gd name="connsiteY0" fmla="*/ 690509 h 5353836"/>
              <a:gd name="connsiteX1" fmla="*/ 5353835 w 5353835"/>
              <a:gd name="connsiteY1" fmla="*/ 770602 h 5353836"/>
              <a:gd name="connsiteX2" fmla="*/ 5353835 w 5353835"/>
              <a:gd name="connsiteY2" fmla="*/ 4854514 h 5353836"/>
              <a:gd name="connsiteX3" fmla="*/ 5273742 w 5353835"/>
              <a:gd name="connsiteY3" fmla="*/ 4934608 h 5353836"/>
              <a:gd name="connsiteX4" fmla="*/ 502667 w 5353835"/>
              <a:gd name="connsiteY4" fmla="*/ 0 h 5353836"/>
              <a:gd name="connsiteX5" fmla="*/ 4583234 w 5353835"/>
              <a:gd name="connsiteY5" fmla="*/ 1 h 5353836"/>
              <a:gd name="connsiteX6" fmla="*/ 4663327 w 5353835"/>
              <a:gd name="connsiteY6" fmla="*/ 80094 h 5353836"/>
              <a:gd name="connsiteX7" fmla="*/ 422574 w 5353835"/>
              <a:gd name="connsiteY7" fmla="*/ 80094 h 5353836"/>
              <a:gd name="connsiteX8" fmla="*/ 0 w 5353835"/>
              <a:gd name="connsiteY8" fmla="*/ 502667 h 5353836"/>
              <a:gd name="connsiteX9" fmla="*/ 80093 w 5353835"/>
              <a:gd name="connsiteY9" fmla="*/ 422574 h 5353836"/>
              <a:gd name="connsiteX10" fmla="*/ 80093 w 5353835"/>
              <a:gd name="connsiteY10" fmla="*/ 5273743 h 5353836"/>
              <a:gd name="connsiteX11" fmla="*/ 4934607 w 5353835"/>
              <a:gd name="connsiteY11" fmla="*/ 5273743 h 5353836"/>
              <a:gd name="connsiteX12" fmla="*/ 4854514 w 5353835"/>
              <a:gd name="connsiteY12" fmla="*/ 5353836 h 5353836"/>
              <a:gd name="connsiteX13" fmla="*/ 0 w 5353835"/>
              <a:gd name="connsiteY13" fmla="*/ 5353836 h 535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53835" h="5353836">
                <a:moveTo>
                  <a:pt x="5273742" y="690509"/>
                </a:moveTo>
                <a:lnTo>
                  <a:pt x="5353835" y="770602"/>
                </a:lnTo>
                <a:lnTo>
                  <a:pt x="5353835" y="4854514"/>
                </a:lnTo>
                <a:lnTo>
                  <a:pt x="5273742" y="4934608"/>
                </a:lnTo>
                <a:close/>
                <a:moveTo>
                  <a:pt x="502667" y="0"/>
                </a:moveTo>
                <a:lnTo>
                  <a:pt x="4583234" y="1"/>
                </a:lnTo>
                <a:lnTo>
                  <a:pt x="4663327" y="80094"/>
                </a:lnTo>
                <a:lnTo>
                  <a:pt x="422574" y="80094"/>
                </a:lnTo>
                <a:close/>
                <a:moveTo>
                  <a:pt x="0" y="502667"/>
                </a:moveTo>
                <a:lnTo>
                  <a:pt x="80093" y="422574"/>
                </a:lnTo>
                <a:lnTo>
                  <a:pt x="80093" y="5273743"/>
                </a:lnTo>
                <a:lnTo>
                  <a:pt x="4934607" y="5273743"/>
                </a:lnTo>
                <a:lnTo>
                  <a:pt x="4854514" y="5353836"/>
                </a:lnTo>
                <a:lnTo>
                  <a:pt x="0" y="5353836"/>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5" name="Title 4">
            <a:extLst>
              <a:ext uri="{FF2B5EF4-FFF2-40B4-BE49-F238E27FC236}">
                <a16:creationId xmlns:a16="http://schemas.microsoft.com/office/drawing/2014/main" id="{ABFE78DC-14A3-3F6C-31E6-8C013828D6B2}"/>
              </a:ext>
            </a:extLst>
          </p:cNvPr>
          <p:cNvSpPr>
            <a:spLocks noGrp="1"/>
          </p:cNvSpPr>
          <p:nvPr>
            <p:ph type="ctrTitle"/>
          </p:nvPr>
        </p:nvSpPr>
        <p:spPr>
          <a:xfrm>
            <a:off x="6826981" y="2452526"/>
            <a:ext cx="4248318" cy="1952947"/>
          </a:xfrm>
          <a:noFill/>
        </p:spPr>
        <p:txBody>
          <a:bodyPr anchor="ctr">
            <a:normAutofit/>
          </a:bodyPr>
          <a:lstStyle/>
          <a:p>
            <a:r>
              <a:rPr lang="en-IN" sz="3600" dirty="0">
                <a:solidFill>
                  <a:schemeClr val="accent1">
                    <a:lumMod val="40000"/>
                    <a:lumOff val="60000"/>
                  </a:schemeClr>
                </a:solidFill>
                <a:latin typeface="Broadway" panose="04040905080002020502" pitchFamily="82" charset="0"/>
              </a:rPr>
              <a:t>Generations Of Computer</a:t>
            </a:r>
          </a:p>
        </p:txBody>
      </p:sp>
      <p:sp>
        <p:nvSpPr>
          <p:cNvPr id="3" name="Subtitle 2">
            <a:extLst>
              <a:ext uri="{FF2B5EF4-FFF2-40B4-BE49-F238E27FC236}">
                <a16:creationId xmlns:a16="http://schemas.microsoft.com/office/drawing/2014/main" id="{82509D83-CC8C-35C2-C4F1-6FA987E623CF}"/>
              </a:ext>
            </a:extLst>
          </p:cNvPr>
          <p:cNvSpPr>
            <a:spLocks noGrp="1"/>
          </p:cNvSpPr>
          <p:nvPr>
            <p:ph type="subTitle" idx="1"/>
          </p:nvPr>
        </p:nvSpPr>
        <p:spPr>
          <a:xfrm>
            <a:off x="7757565" y="4557900"/>
            <a:ext cx="2442690" cy="915772"/>
          </a:xfrm>
          <a:noFill/>
        </p:spPr>
        <p:txBody>
          <a:bodyPr>
            <a:normAutofit/>
          </a:bodyPr>
          <a:lstStyle/>
          <a:p>
            <a:r>
              <a:rPr lang="en-IN" sz="2000" dirty="0">
                <a:solidFill>
                  <a:srgbClr val="080808"/>
                </a:solidFill>
                <a:latin typeface="Biome" panose="020B0503030204020804" pitchFamily="34" charset="0"/>
                <a:cs typeface="Biome" panose="020B0503030204020804" pitchFamily="34" charset="0"/>
              </a:rPr>
              <a:t>By </a:t>
            </a:r>
            <a:r>
              <a:rPr lang="en-IN" sz="2000" dirty="0" err="1">
                <a:solidFill>
                  <a:srgbClr val="080808"/>
                </a:solidFill>
                <a:latin typeface="Biome" panose="020B0503030204020804" pitchFamily="34" charset="0"/>
                <a:cs typeface="Biome" panose="020B0503030204020804" pitchFamily="34" charset="0"/>
              </a:rPr>
              <a:t>Varshith</a:t>
            </a:r>
            <a:endParaRPr lang="en-IN" sz="2000" dirty="0">
              <a:solidFill>
                <a:srgbClr val="080808"/>
              </a:solidFill>
              <a:latin typeface="Biome" panose="020B0503030204020804" pitchFamily="34" charset="0"/>
              <a:cs typeface="Biome" panose="020B0503030204020804" pitchFamily="34" charset="0"/>
            </a:endParaRPr>
          </a:p>
        </p:txBody>
      </p:sp>
      <p:sp>
        <p:nvSpPr>
          <p:cNvPr id="8" name="TextBox 7">
            <a:extLst>
              <a:ext uri="{FF2B5EF4-FFF2-40B4-BE49-F238E27FC236}">
                <a16:creationId xmlns:a16="http://schemas.microsoft.com/office/drawing/2014/main" id="{77121358-A2FE-2BDB-ABC6-892AB97C5BF3}"/>
              </a:ext>
            </a:extLst>
          </p:cNvPr>
          <p:cNvSpPr txBox="1"/>
          <p:nvPr/>
        </p:nvSpPr>
        <p:spPr>
          <a:xfrm flipH="1" flipV="1">
            <a:off x="12192000" y="6858000"/>
            <a:ext cx="45719" cy="5370701"/>
          </a:xfrm>
          <a:prstGeom prst="rect">
            <a:avLst/>
          </a:prstGeom>
          <a:solidFill>
            <a:srgbClr val="000000"/>
          </a:solidFill>
        </p:spPr>
        <p:txBody>
          <a:bodyPr wrap="square" rtlCol="0">
            <a:spAutoFit/>
          </a:bodyPr>
          <a:lstStyle/>
          <a:p>
            <a:pPr algn="r">
              <a:spcAft>
                <a:spcPts val="600"/>
              </a:spcAft>
            </a:pPr>
            <a:r>
              <a:rPr lang="en-IN" sz="700" dirty="0">
                <a:solidFill>
                  <a:srgbClr val="FFFFFF"/>
                </a:solidFill>
                <a:hlinkClick r:id="rId5" tooltip="https://jessicadavidson.co.uk/2020/06/01/the-matrix-and-the-simulation-of-truth/comment-page-1/">
                  <a:extLst>
                    <a:ext uri="{A12FA001-AC4F-418D-AE19-62706E023703}">
                      <ahyp:hlinkClr xmlns:ahyp="http://schemas.microsoft.com/office/drawing/2018/hyperlinkcolor" val="tx"/>
                    </a:ext>
                  </a:extLst>
                </a:hlinkClick>
              </a:rPr>
              <a:t>This Photo</a:t>
            </a:r>
            <a:r>
              <a:rPr lang="en-IN" sz="700" dirty="0">
                <a:solidFill>
                  <a:srgbClr val="FFFFFF"/>
                </a:solidFill>
              </a:rPr>
              <a:t> by Unknown Author is licensed under </a:t>
            </a:r>
            <a:r>
              <a:rPr lang="en-IN" sz="700" dirty="0">
                <a:solidFill>
                  <a:srgbClr val="FFFFFF"/>
                </a:solidFill>
                <a:hlinkClick r:id="rId6" tooltip="https://creativecommons.org/licenses/by-nc-nd/3.0/">
                  <a:extLst>
                    <a:ext uri="{A12FA001-AC4F-418D-AE19-62706E023703}">
                      <ahyp:hlinkClr xmlns:ahyp="http://schemas.microsoft.com/office/drawing/2018/hyperlinkcolor" val="tx"/>
                    </a:ext>
                  </a:extLst>
                </a:hlinkClick>
              </a:rPr>
              <a:t>CC BY-NC-ND</a:t>
            </a:r>
            <a:endParaRPr lang="en-IN" sz="700" dirty="0">
              <a:solidFill>
                <a:srgbClr val="FFFFFF"/>
              </a:solidFill>
            </a:endParaRPr>
          </a:p>
        </p:txBody>
      </p:sp>
      <p:pic>
        <p:nvPicPr>
          <p:cNvPr id="2" name="Kevin_MacLeod_Cipher_(getmp3.pro)">
            <a:hlinkClick r:id="" action="ppaction://media"/>
            <a:extLst>
              <a:ext uri="{FF2B5EF4-FFF2-40B4-BE49-F238E27FC236}">
                <a16:creationId xmlns:a16="http://schemas.microsoft.com/office/drawing/2014/main" id="{E197B597-EFCE-E07C-D9DF-228BB1EB522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63630" y="558800"/>
            <a:ext cx="406400" cy="406400"/>
          </a:xfrm>
          <a:prstGeom prst="rect">
            <a:avLst/>
          </a:prstGeom>
        </p:spPr>
      </p:pic>
    </p:spTree>
    <p:extLst>
      <p:ext uri="{BB962C8B-B14F-4D97-AF65-F5344CB8AC3E}">
        <p14:creationId xmlns:p14="http://schemas.microsoft.com/office/powerpoint/2010/main" val="21870006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5304A1-4AA1-698B-8619-D8DDA8DBBD0E}"/>
              </a:ext>
            </a:extLst>
          </p:cNvPr>
          <p:cNvSpPr>
            <a:spLocks noGrp="1"/>
          </p:cNvSpPr>
          <p:nvPr>
            <p:ph type="title"/>
          </p:nvPr>
        </p:nvSpPr>
        <p:spPr>
          <a:xfrm>
            <a:off x="5297762" y="329184"/>
            <a:ext cx="6251110" cy="1783080"/>
          </a:xfrm>
        </p:spPr>
        <p:txBody>
          <a:bodyPr anchor="b">
            <a:normAutofit/>
          </a:bodyPr>
          <a:lstStyle/>
          <a:p>
            <a:r>
              <a:rPr lang="en-IN" sz="5400"/>
              <a:t>Compiler</a:t>
            </a:r>
          </a:p>
        </p:txBody>
      </p:sp>
      <p:pic>
        <p:nvPicPr>
          <p:cNvPr id="5" name="Picture 4" descr="Computer script on a screen">
            <a:extLst>
              <a:ext uri="{FF2B5EF4-FFF2-40B4-BE49-F238E27FC236}">
                <a16:creationId xmlns:a16="http://schemas.microsoft.com/office/drawing/2014/main" id="{D68C77DC-435C-EEBB-6BBA-FC00445EB194}"/>
              </a:ext>
            </a:extLst>
          </p:cNvPr>
          <p:cNvPicPr>
            <a:picLocks noChangeAspect="1"/>
          </p:cNvPicPr>
          <p:nvPr/>
        </p:nvPicPr>
        <p:blipFill rotWithShape="1">
          <a:blip r:embed="rId2"/>
          <a:srcRect l="7448" r="4722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70E9730-B3C8-0A70-51BB-2A2736381D24}"/>
              </a:ext>
            </a:extLst>
          </p:cNvPr>
          <p:cNvSpPr>
            <a:spLocks noGrp="1"/>
          </p:cNvSpPr>
          <p:nvPr>
            <p:ph idx="1"/>
          </p:nvPr>
        </p:nvSpPr>
        <p:spPr>
          <a:xfrm>
            <a:off x="5297762" y="2706624"/>
            <a:ext cx="6251110" cy="3483864"/>
          </a:xfrm>
        </p:spPr>
        <p:txBody>
          <a:bodyPr>
            <a:normAutofit/>
          </a:bodyPr>
          <a:lstStyle/>
          <a:p>
            <a:pPr marL="0" indent="0">
              <a:buNone/>
            </a:pPr>
            <a:r>
              <a:rPr lang="en-IN" sz="2200"/>
              <a:t>A compiler converts the whole program at one and also shows the list of errors and bugs. Its speed is greater than the one of interpreter.</a:t>
            </a:r>
          </a:p>
        </p:txBody>
      </p:sp>
    </p:spTree>
    <p:extLst>
      <p:ext uri="{BB962C8B-B14F-4D97-AF65-F5344CB8AC3E}">
        <p14:creationId xmlns:p14="http://schemas.microsoft.com/office/powerpoint/2010/main" val="3166639071"/>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814CB4-71AB-1A23-1211-7CB0703803E4}"/>
              </a:ext>
            </a:extLst>
          </p:cNvPr>
          <p:cNvSpPr>
            <a:spLocks noGrp="1"/>
          </p:cNvSpPr>
          <p:nvPr>
            <p:ph type="title"/>
          </p:nvPr>
        </p:nvSpPr>
        <p:spPr>
          <a:xfrm>
            <a:off x="804672" y="4267832"/>
            <a:ext cx="4805996" cy="1297115"/>
          </a:xfrm>
        </p:spPr>
        <p:txBody>
          <a:bodyPr vert="horz" lIns="91440" tIns="45720" rIns="91440" bIns="45720" rtlCol="0" anchor="t">
            <a:normAutofit/>
          </a:bodyPr>
          <a:lstStyle/>
          <a:p>
            <a:r>
              <a:rPr lang="en-US" sz="4000" kern="1200" dirty="0">
                <a:solidFill>
                  <a:schemeClr val="tx2"/>
                </a:solidFill>
                <a:latin typeface="+mj-lt"/>
                <a:ea typeface="+mj-ea"/>
                <a:cs typeface="+mj-cs"/>
              </a:rPr>
              <a:t>Thank you</a:t>
            </a:r>
          </a:p>
        </p:txBody>
      </p:sp>
      <p:grpSp>
        <p:nvGrpSpPr>
          <p:cNvPr id="14" name="Group 13">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15" name="Freeform: Shape 14">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Smiling Face with No Fill">
            <a:extLst>
              <a:ext uri="{FF2B5EF4-FFF2-40B4-BE49-F238E27FC236}">
                <a16:creationId xmlns:a16="http://schemas.microsoft.com/office/drawing/2014/main" id="{C0329311-2F51-9316-2924-44B42B4E89E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29652" y="1859078"/>
            <a:ext cx="3821102" cy="3821102"/>
          </a:xfrm>
          <a:prstGeom prst="rect">
            <a:avLst/>
          </a:prstGeom>
          <a:ln>
            <a:noFill/>
          </a:ln>
        </p:spPr>
      </p:pic>
    </p:spTree>
    <p:extLst>
      <p:ext uri="{BB962C8B-B14F-4D97-AF65-F5344CB8AC3E}">
        <p14:creationId xmlns:p14="http://schemas.microsoft.com/office/powerpoint/2010/main" val="139768947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Shape 26">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034E3D7-EF12-DC3E-675F-A07BA7530D36}"/>
              </a:ext>
            </a:extLst>
          </p:cNvPr>
          <p:cNvSpPr>
            <a:spLocks noGrp="1"/>
          </p:cNvSpPr>
          <p:nvPr>
            <p:ph type="title"/>
          </p:nvPr>
        </p:nvSpPr>
        <p:spPr>
          <a:xfrm>
            <a:off x="934872" y="982272"/>
            <a:ext cx="3388419" cy="1358157"/>
          </a:xfrm>
        </p:spPr>
        <p:txBody>
          <a:bodyPr>
            <a:normAutofit/>
          </a:bodyPr>
          <a:lstStyle/>
          <a:p>
            <a:r>
              <a:rPr lang="en-IN" sz="4000" dirty="0">
                <a:solidFill>
                  <a:srgbClr val="FFFFFF"/>
                </a:solidFill>
                <a:latin typeface="Lucida Sans Typewriter" panose="020B0604020202020204" pitchFamily="49" charset="0"/>
              </a:rPr>
              <a:t>What is a computer?</a:t>
            </a:r>
          </a:p>
        </p:txBody>
      </p:sp>
      <p:sp>
        <p:nvSpPr>
          <p:cNvPr id="29"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3499EE32-322A-51A3-C4EB-E202A5026E1D}"/>
              </a:ext>
            </a:extLst>
          </p:cNvPr>
          <p:cNvSpPr>
            <a:spLocks noGrp="1"/>
          </p:cNvSpPr>
          <p:nvPr>
            <p:ph idx="1"/>
          </p:nvPr>
        </p:nvSpPr>
        <p:spPr>
          <a:xfrm>
            <a:off x="5221862" y="1719618"/>
            <a:ext cx="5948831" cy="4334629"/>
          </a:xfrm>
        </p:spPr>
        <p:txBody>
          <a:bodyPr anchor="ctr">
            <a:normAutofit/>
          </a:bodyPr>
          <a:lstStyle/>
          <a:p>
            <a:pPr marL="0" indent="0">
              <a:buNone/>
            </a:pPr>
            <a:r>
              <a:rPr lang="en-IN" sz="2000" dirty="0">
                <a:solidFill>
                  <a:srgbClr val="FEFFFF"/>
                </a:solidFill>
                <a:latin typeface="Lucida Sans Typewriter" panose="020B0509030504030204" pitchFamily="49" charset="0"/>
              </a:rPr>
              <a:t>A computer is like a personal assistant. It helps you talk with other people through webcam do stuff etc. It is very fast and smart. In other words, it is </a:t>
            </a:r>
            <a:r>
              <a:rPr lang="en-US" sz="2000" dirty="0">
                <a:solidFill>
                  <a:srgbClr val="FEFFFF"/>
                </a:solidFill>
                <a:latin typeface="Lucida Sans Typewriter" panose="020B0509030504030204" pitchFamily="49" charset="0"/>
              </a:rPr>
              <a:t>a device, usually electronic, that processes data according to a set of instructions. The digital computer stores data in discrete units and performs arithmetical and logical operations at very high speed. It stores data in the form of binary (0’s and 1’s). There are generations of computers. There are five generations of computers. Let us learn about them. </a:t>
            </a:r>
            <a:endParaRPr lang="en-IN" sz="2000" dirty="0">
              <a:solidFill>
                <a:srgbClr val="FEFFFF"/>
              </a:solidFill>
              <a:latin typeface="Lucida Sans Typewriter" panose="020B0509030504030204" pitchFamily="49" charset="0"/>
            </a:endParaRPr>
          </a:p>
        </p:txBody>
      </p:sp>
      <p:pic>
        <p:nvPicPr>
          <p:cNvPr id="5" name="Picture 4" descr="A computer on a desk&#10;&#10;Description automatically generated with medium confidence">
            <a:extLst>
              <a:ext uri="{FF2B5EF4-FFF2-40B4-BE49-F238E27FC236}">
                <a16:creationId xmlns:a16="http://schemas.microsoft.com/office/drawing/2014/main" id="{4E8D7B04-7341-1D37-F38F-244CEDD9DCA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4621" y="2513907"/>
            <a:ext cx="3992470" cy="29943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BECCDD71-6572-E943-F2FF-1D8D3CF1A584}"/>
              </a:ext>
            </a:extLst>
          </p:cNvPr>
          <p:cNvSpPr txBox="1"/>
          <p:nvPr/>
        </p:nvSpPr>
        <p:spPr>
          <a:xfrm>
            <a:off x="1524000" y="6858000"/>
            <a:ext cx="9144000" cy="230832"/>
          </a:xfrm>
          <a:prstGeom prst="rect">
            <a:avLst/>
          </a:prstGeom>
          <a:noFill/>
        </p:spPr>
        <p:txBody>
          <a:bodyPr wrap="square" rtlCol="0">
            <a:spAutoFit/>
          </a:bodyPr>
          <a:lstStyle/>
          <a:p>
            <a:r>
              <a:rPr lang="en-IN" sz="900">
                <a:hlinkClick r:id="rId3" tooltip="https://www.flickr.com/photos/picturesbypolo/2569901115"/>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300253117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text, outdoor, person, black&#10;&#10;Description automatically generated">
            <a:extLst>
              <a:ext uri="{FF2B5EF4-FFF2-40B4-BE49-F238E27FC236}">
                <a16:creationId xmlns:a16="http://schemas.microsoft.com/office/drawing/2014/main" id="{53EDD6DB-0F81-3F54-855F-804CCA9CD69E}"/>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5151" t="9091" r="1" b="1"/>
          <a:stretch/>
        </p:blipFill>
        <p:spPr>
          <a:xfrm>
            <a:off x="20" y="10"/>
            <a:ext cx="12191980" cy="6857990"/>
          </a:xfrm>
          <a:prstGeom prst="rect">
            <a:avLst/>
          </a:prstGeom>
        </p:spPr>
      </p:pic>
      <p:sp>
        <p:nvSpPr>
          <p:cNvPr id="16" name="Rectangle 13">
            <a:extLst>
              <a:ext uri="{FF2B5EF4-FFF2-40B4-BE49-F238E27FC236}">
                <a16:creationId xmlns:a16="http://schemas.microsoft.com/office/drawing/2014/main" id="{2B1D4F77-A17C-43D7-B7FA-545148E4E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49206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B9B3F7-DA5D-8BC8-630C-462BFBF8B700}"/>
              </a:ext>
            </a:extLst>
          </p:cNvPr>
          <p:cNvSpPr>
            <a:spLocks noGrp="1"/>
          </p:cNvSpPr>
          <p:nvPr>
            <p:ph type="title"/>
          </p:nvPr>
        </p:nvSpPr>
        <p:spPr>
          <a:xfrm>
            <a:off x="7749985" y="640263"/>
            <a:ext cx="3759240" cy="1344975"/>
          </a:xfrm>
        </p:spPr>
        <p:txBody>
          <a:bodyPr>
            <a:normAutofit/>
          </a:bodyPr>
          <a:lstStyle/>
          <a:p>
            <a:r>
              <a:rPr lang="en-IN" sz="2800"/>
              <a:t>First Generation language (or) Machine Language</a:t>
            </a:r>
          </a:p>
        </p:txBody>
      </p:sp>
      <p:sp>
        <p:nvSpPr>
          <p:cNvPr id="3" name="Content Placeholder 2">
            <a:extLst>
              <a:ext uri="{FF2B5EF4-FFF2-40B4-BE49-F238E27FC236}">
                <a16:creationId xmlns:a16="http://schemas.microsoft.com/office/drawing/2014/main" id="{A40E6D42-4D84-442B-3224-DE44454DF9A3}"/>
              </a:ext>
            </a:extLst>
          </p:cNvPr>
          <p:cNvSpPr>
            <a:spLocks noGrp="1"/>
          </p:cNvSpPr>
          <p:nvPr>
            <p:ph idx="1"/>
          </p:nvPr>
        </p:nvSpPr>
        <p:spPr>
          <a:xfrm>
            <a:off x="7749289" y="2121763"/>
            <a:ext cx="4075081" cy="4095974"/>
          </a:xfrm>
        </p:spPr>
        <p:txBody>
          <a:bodyPr>
            <a:normAutofit/>
          </a:bodyPr>
          <a:lstStyle/>
          <a:p>
            <a:pPr marL="0" indent="0">
              <a:buNone/>
            </a:pPr>
            <a:r>
              <a:rPr lang="en-IN" sz="2400" dirty="0"/>
              <a:t>Machine language is expressed in the form of binary, i.e., 0s and 1s where 0 is off and 1 is on. It has and advantage of high speed and low memory utilisation. It is very hard to understand and learn machine language thus being very time consuming. Machine language is extremely machine dependent, that’s why it is called low level language(LLL).</a:t>
            </a:r>
          </a:p>
        </p:txBody>
      </p:sp>
      <p:sp>
        <p:nvSpPr>
          <p:cNvPr id="7" name="TextBox 6">
            <a:extLst>
              <a:ext uri="{FF2B5EF4-FFF2-40B4-BE49-F238E27FC236}">
                <a16:creationId xmlns:a16="http://schemas.microsoft.com/office/drawing/2014/main" id="{26B6AF69-AE1B-5664-8522-E5BC7001A2B9}"/>
              </a:ext>
            </a:extLst>
          </p:cNvPr>
          <p:cNvSpPr txBox="1"/>
          <p:nvPr/>
        </p:nvSpPr>
        <p:spPr>
          <a:xfrm>
            <a:off x="9884958" y="6657945"/>
            <a:ext cx="2307042"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4" tooltip="http://electronics.stackexchange.com/questions/222516/is-it-possible-to-replicate-the-eniac-using-logic-gates">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Tree>
    <p:extLst>
      <p:ext uri="{BB962C8B-B14F-4D97-AF65-F5344CB8AC3E}">
        <p14:creationId xmlns:p14="http://schemas.microsoft.com/office/powerpoint/2010/main" val="3797250230"/>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sitting at a computer&#10;&#10;Description automatically generated with medium confidence">
            <a:extLst>
              <a:ext uri="{FF2B5EF4-FFF2-40B4-BE49-F238E27FC236}">
                <a16:creationId xmlns:a16="http://schemas.microsoft.com/office/drawing/2014/main" id="{492BD738-ADB8-20BA-9F68-08DFBDE97FD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7999" b="1"/>
          <a:stretch/>
        </p:blipFill>
        <p:spPr>
          <a:xfrm>
            <a:off x="1"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A03E5CF-94E8-5C47-72B9-3B0FC7A64D96}"/>
              </a:ext>
            </a:extLst>
          </p:cNvPr>
          <p:cNvSpPr>
            <a:spLocks noGrp="1"/>
          </p:cNvSpPr>
          <p:nvPr>
            <p:ph type="title"/>
          </p:nvPr>
        </p:nvSpPr>
        <p:spPr>
          <a:xfrm>
            <a:off x="7531610" y="365125"/>
            <a:ext cx="3822189" cy="1899912"/>
          </a:xfrm>
        </p:spPr>
        <p:txBody>
          <a:bodyPr>
            <a:normAutofit/>
          </a:bodyPr>
          <a:lstStyle/>
          <a:p>
            <a:r>
              <a:rPr lang="en-IN" sz="3700"/>
              <a:t>Second generation language (or) assembly language</a:t>
            </a:r>
          </a:p>
        </p:txBody>
      </p:sp>
      <p:sp>
        <p:nvSpPr>
          <p:cNvPr id="8" name="Content Placeholder 2">
            <a:extLst>
              <a:ext uri="{FF2B5EF4-FFF2-40B4-BE49-F238E27FC236}">
                <a16:creationId xmlns:a16="http://schemas.microsoft.com/office/drawing/2014/main" id="{2A866A93-B51C-67FD-CAEF-DFBB273523AD}"/>
              </a:ext>
            </a:extLst>
          </p:cNvPr>
          <p:cNvSpPr>
            <a:spLocks noGrp="1"/>
          </p:cNvSpPr>
          <p:nvPr>
            <p:ph idx="1"/>
          </p:nvPr>
        </p:nvSpPr>
        <p:spPr>
          <a:xfrm>
            <a:off x="7531610" y="2434200"/>
            <a:ext cx="4657341" cy="4423789"/>
          </a:xfrm>
        </p:spPr>
        <p:txBody>
          <a:bodyPr>
            <a:normAutofit/>
          </a:bodyPr>
          <a:lstStyle/>
          <a:p>
            <a:pPr marL="0" indent="0">
              <a:buNone/>
            </a:pPr>
            <a:r>
              <a:rPr lang="en-IN" sz="2200" dirty="0">
                <a:latin typeface="Lucida Console" panose="020B0609040504020204" pitchFamily="49" charset="0"/>
              </a:rPr>
              <a:t>This language uses mnemonic codes or symbols in the place of binary. For example  of the operation code for ADD is 100000110001001000100</a:t>
            </a:r>
          </a:p>
          <a:p>
            <a:pPr marL="0" indent="0">
              <a:buNone/>
            </a:pPr>
            <a:r>
              <a:rPr lang="en-IN" sz="2200" dirty="0">
                <a:latin typeface="Lucida Console" panose="020B0609040504020204" pitchFamily="49" charset="0"/>
              </a:rPr>
              <a:t>It can simply be written as ADD in this language. So this language is easier to work with. But this language is also machine dependent so this is also a low level language.</a:t>
            </a:r>
          </a:p>
        </p:txBody>
      </p:sp>
      <p:sp>
        <p:nvSpPr>
          <p:cNvPr id="5" name="TextBox 4">
            <a:extLst>
              <a:ext uri="{FF2B5EF4-FFF2-40B4-BE49-F238E27FC236}">
                <a16:creationId xmlns:a16="http://schemas.microsoft.com/office/drawing/2014/main" id="{0347CB64-6710-730D-941E-15D554F5CF0A}"/>
              </a:ext>
            </a:extLst>
          </p:cNvPr>
          <p:cNvSpPr txBox="1"/>
          <p:nvPr/>
        </p:nvSpPr>
        <p:spPr>
          <a:xfrm>
            <a:off x="7362601" y="6657945"/>
            <a:ext cx="2307042"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en.wikipedia.org/wiki/Application_programming_interface">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Tree>
    <p:extLst>
      <p:ext uri="{BB962C8B-B14F-4D97-AF65-F5344CB8AC3E}">
        <p14:creationId xmlns:p14="http://schemas.microsoft.com/office/powerpoint/2010/main" val="4273959959"/>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omputer monitor and keyboard&#10;&#10;Description automatically generated with low confidence">
            <a:extLst>
              <a:ext uri="{FF2B5EF4-FFF2-40B4-BE49-F238E27FC236}">
                <a16:creationId xmlns:a16="http://schemas.microsoft.com/office/drawing/2014/main" id="{F4232C38-C7D4-0ECB-EC7B-CF676CD4C057}"/>
              </a:ext>
            </a:extLst>
          </p:cNvPr>
          <p:cNvPicPr>
            <a:picLocks noChangeAspect="1"/>
          </p:cNvPicPr>
          <p:nvPr/>
        </p:nvPicPr>
        <p:blipFill rotWithShape="1">
          <a:blip r:embed="rId2">
            <a:alphaModFix amt="35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4653" b="20347"/>
          <a:stretch/>
        </p:blipFill>
        <p:spPr>
          <a:xfrm>
            <a:off x="20" y="1"/>
            <a:ext cx="12191980" cy="6857999"/>
          </a:xfrm>
          <a:prstGeom prst="rect">
            <a:avLst/>
          </a:prstGeom>
        </p:spPr>
      </p:pic>
      <p:sp>
        <p:nvSpPr>
          <p:cNvPr id="2" name="Title 1">
            <a:extLst>
              <a:ext uri="{FF2B5EF4-FFF2-40B4-BE49-F238E27FC236}">
                <a16:creationId xmlns:a16="http://schemas.microsoft.com/office/drawing/2014/main" id="{48F431C7-56B2-0D28-8BAF-80B82AAB7F8C}"/>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Third generation language (or) high level language. </a:t>
            </a:r>
          </a:p>
        </p:txBody>
      </p:sp>
      <p:cxnSp>
        <p:nvCxnSpPr>
          <p:cNvPr id="18" name="Straight Connector 17">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9F103E2-A71C-36AC-68E6-8929928CFBA6}"/>
              </a:ext>
            </a:extLst>
          </p:cNvPr>
          <p:cNvSpPr>
            <a:spLocks noGrp="1"/>
          </p:cNvSpPr>
          <p:nvPr>
            <p:ph idx="1"/>
          </p:nvPr>
        </p:nvSpPr>
        <p:spPr>
          <a:xfrm>
            <a:off x="5155380" y="1065862"/>
            <a:ext cx="5719450" cy="4529395"/>
          </a:xfrm>
        </p:spPr>
        <p:txBody>
          <a:bodyPr anchor="ctr">
            <a:normAutofit/>
          </a:bodyPr>
          <a:lstStyle/>
          <a:p>
            <a:pPr marL="0" indent="0">
              <a:buNone/>
            </a:pPr>
            <a:r>
              <a:rPr lang="en-IN" sz="2000" dirty="0">
                <a:solidFill>
                  <a:srgbClr val="FFFFFF"/>
                </a:solidFill>
                <a:latin typeface="Lucida Console" panose="020B0609040504020204" pitchFamily="49" charset="0"/>
              </a:rPr>
              <a:t>This language is much more easier than the previous two languages. It is simple and user friendly and machine independent language. This language became very popular as many people started </a:t>
            </a:r>
            <a:r>
              <a:rPr lang="en-IN" sz="2000" dirty="0" err="1">
                <a:solidFill>
                  <a:srgbClr val="FFFFFF"/>
                </a:solidFill>
                <a:latin typeface="Lucida Console" panose="020B0609040504020204" pitchFamily="49" charset="0"/>
              </a:rPr>
              <a:t>uding</a:t>
            </a:r>
            <a:r>
              <a:rPr lang="en-IN" sz="2000" dirty="0">
                <a:solidFill>
                  <a:srgbClr val="FFFFFF"/>
                </a:solidFill>
                <a:latin typeface="Lucida Console" panose="020B0609040504020204" pitchFamily="49" charset="0"/>
              </a:rPr>
              <a:t> this language thus being regarded as high level language (HLL). This language is quite similar to English.</a:t>
            </a:r>
          </a:p>
        </p:txBody>
      </p:sp>
      <p:sp>
        <p:nvSpPr>
          <p:cNvPr id="7" name="TextBox 6">
            <a:extLst>
              <a:ext uri="{FF2B5EF4-FFF2-40B4-BE49-F238E27FC236}">
                <a16:creationId xmlns:a16="http://schemas.microsoft.com/office/drawing/2014/main" id="{CB7ACBC8-B4C9-4FC6-8CA1-D9C086CE9BB9}"/>
              </a:ext>
            </a:extLst>
          </p:cNvPr>
          <p:cNvSpPr txBox="1"/>
          <p:nvPr/>
        </p:nvSpPr>
        <p:spPr>
          <a:xfrm>
            <a:off x="9884958" y="6657945"/>
            <a:ext cx="2307042"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www.flickr.com/photos/hanan_cohen/455238557/">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Tree>
    <p:extLst>
      <p:ext uri="{BB962C8B-B14F-4D97-AF65-F5344CB8AC3E}">
        <p14:creationId xmlns:p14="http://schemas.microsoft.com/office/powerpoint/2010/main" val="33597574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electronics, indoor, computer&#10;&#10;Description automatically generated">
            <a:extLst>
              <a:ext uri="{FF2B5EF4-FFF2-40B4-BE49-F238E27FC236}">
                <a16:creationId xmlns:a16="http://schemas.microsoft.com/office/drawing/2014/main" id="{01ACD61C-A28E-0475-53E7-1C1A31129D06}"/>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6972" b="16498"/>
          <a:stretch/>
        </p:blipFill>
        <p:spPr>
          <a:xfrm>
            <a:off x="-1" y="10"/>
            <a:ext cx="12192000" cy="6857990"/>
          </a:xfrm>
          <a:prstGeom prst="rect">
            <a:avLst/>
          </a:prstGeom>
        </p:spPr>
      </p:pic>
      <p:sp>
        <p:nvSpPr>
          <p:cNvPr id="30"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B3CB2025-65E6-7173-D9E5-B32BF3689979}"/>
              </a:ext>
            </a:extLst>
          </p:cNvPr>
          <p:cNvSpPr>
            <a:spLocks noGrp="1"/>
          </p:cNvSpPr>
          <p:nvPr>
            <p:ph type="title"/>
          </p:nvPr>
        </p:nvSpPr>
        <p:spPr>
          <a:xfrm>
            <a:off x="709448" y="1913950"/>
            <a:ext cx="4204137" cy="1342754"/>
          </a:xfrm>
        </p:spPr>
        <p:txBody>
          <a:bodyPr>
            <a:normAutofit/>
          </a:bodyPr>
          <a:lstStyle/>
          <a:p>
            <a:pPr algn="ctr"/>
            <a:r>
              <a:rPr lang="en-IN" sz="2800"/>
              <a:t>Fourth generation language (or) Very high level language.</a:t>
            </a:r>
          </a:p>
        </p:txBody>
      </p:sp>
      <p:cxnSp>
        <p:nvCxnSpPr>
          <p:cNvPr id="32" name="Straight Connector 31">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AA02BCE-73D0-CE64-3DC3-BEA09208E7C5}"/>
              </a:ext>
            </a:extLst>
          </p:cNvPr>
          <p:cNvSpPr>
            <a:spLocks noGrp="1"/>
          </p:cNvSpPr>
          <p:nvPr>
            <p:ph idx="1"/>
          </p:nvPr>
        </p:nvSpPr>
        <p:spPr>
          <a:xfrm>
            <a:off x="525516" y="3417573"/>
            <a:ext cx="4593021" cy="2619839"/>
          </a:xfrm>
        </p:spPr>
        <p:txBody>
          <a:bodyPr anchor="ctr">
            <a:normAutofit/>
          </a:bodyPr>
          <a:lstStyle/>
          <a:p>
            <a:pPr marL="0" indent="0">
              <a:buNone/>
            </a:pPr>
            <a:r>
              <a:rPr lang="en-IN" sz="1800">
                <a:latin typeface="Bradley Hand ITC" panose="020B0604020202020204" pitchFamily="66" charset="0"/>
              </a:rPr>
              <a:t>This language is also very easy to use.  It is highly user friendly and independent of any operating system. This language is more advanced than the other two.  Very high speed of execution, designed  to reduce the level of programming efforts. It is designed to reduce time.  </a:t>
            </a:r>
          </a:p>
        </p:txBody>
      </p:sp>
      <p:sp>
        <p:nvSpPr>
          <p:cNvPr id="6" name="TextBox 5">
            <a:extLst>
              <a:ext uri="{FF2B5EF4-FFF2-40B4-BE49-F238E27FC236}">
                <a16:creationId xmlns:a16="http://schemas.microsoft.com/office/drawing/2014/main" id="{9465B922-FD78-E162-A454-AE12A4D992A4}"/>
              </a:ext>
            </a:extLst>
          </p:cNvPr>
          <p:cNvSpPr txBox="1"/>
          <p:nvPr/>
        </p:nvSpPr>
        <p:spPr>
          <a:xfrm>
            <a:off x="9872133" y="6657945"/>
            <a:ext cx="2319866"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freepngimg.com/png/10552-computer-pc-png-picture">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IN" sz="700">
              <a:solidFill>
                <a:srgbClr val="FFFFFF"/>
              </a:solidFill>
            </a:endParaRPr>
          </a:p>
        </p:txBody>
      </p:sp>
    </p:spTree>
    <p:extLst>
      <p:ext uri="{BB962C8B-B14F-4D97-AF65-F5344CB8AC3E}">
        <p14:creationId xmlns:p14="http://schemas.microsoft.com/office/powerpoint/2010/main" val="783171452"/>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4D324-75A0-9911-3D73-D2E20E0BCA6F}"/>
              </a:ext>
            </a:extLst>
          </p:cNvPr>
          <p:cNvSpPr>
            <a:spLocks noGrp="1"/>
          </p:cNvSpPr>
          <p:nvPr>
            <p:ph type="title"/>
          </p:nvPr>
        </p:nvSpPr>
        <p:spPr>
          <a:xfrm>
            <a:off x="481013" y="3752849"/>
            <a:ext cx="3290887" cy="2452687"/>
          </a:xfrm>
        </p:spPr>
        <p:txBody>
          <a:bodyPr anchor="ctr">
            <a:normAutofit/>
          </a:bodyPr>
          <a:lstStyle/>
          <a:p>
            <a:r>
              <a:rPr lang="en-IN" sz="3600"/>
              <a:t>Fifth generation language (or) AI</a:t>
            </a:r>
          </a:p>
        </p:txBody>
      </p:sp>
      <p:pic>
        <p:nvPicPr>
          <p:cNvPr id="5" name="Picture 4" descr="A picture containing text, electronics, circuit&#10;&#10;Description automatically generated">
            <a:extLst>
              <a:ext uri="{FF2B5EF4-FFF2-40B4-BE49-F238E27FC236}">
                <a16:creationId xmlns:a16="http://schemas.microsoft.com/office/drawing/2014/main" id="{4770EC30-30F0-639A-4344-E834FB3B9C5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2603" b="26618"/>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984989-7F9F-183A-19D1-CAE4179287A1}"/>
              </a:ext>
            </a:extLst>
          </p:cNvPr>
          <p:cNvSpPr>
            <a:spLocks noGrp="1"/>
          </p:cNvSpPr>
          <p:nvPr>
            <p:ph idx="1"/>
          </p:nvPr>
        </p:nvSpPr>
        <p:spPr>
          <a:xfrm>
            <a:off x="4223982" y="3752850"/>
            <a:ext cx="7485413" cy="2452687"/>
          </a:xfrm>
        </p:spPr>
        <p:txBody>
          <a:bodyPr anchor="ctr">
            <a:normAutofit/>
          </a:bodyPr>
          <a:lstStyle/>
          <a:p>
            <a:r>
              <a:rPr lang="en-IN" sz="1800"/>
              <a:t>There is not much about it. It tis the upcoming language of the future. This language may be extremely fast and very highly user friendly.</a:t>
            </a:r>
          </a:p>
        </p:txBody>
      </p:sp>
      <p:sp>
        <p:nvSpPr>
          <p:cNvPr id="6" name="TextBox 5">
            <a:extLst>
              <a:ext uri="{FF2B5EF4-FFF2-40B4-BE49-F238E27FC236}">
                <a16:creationId xmlns:a16="http://schemas.microsoft.com/office/drawing/2014/main" id="{FA2A9D8F-447A-1E72-570A-2E228872876D}"/>
              </a:ext>
            </a:extLst>
          </p:cNvPr>
          <p:cNvSpPr txBox="1"/>
          <p:nvPr/>
        </p:nvSpPr>
        <p:spPr>
          <a:xfrm>
            <a:off x="10005184" y="6657945"/>
            <a:ext cx="2186816"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cherlund.blogspot.com/2017/12/why-ai-could-be-entering-golden-age.html">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IN" sz="700">
              <a:solidFill>
                <a:srgbClr val="FFFFFF"/>
              </a:solidFill>
            </a:endParaRPr>
          </a:p>
        </p:txBody>
      </p:sp>
    </p:spTree>
    <p:extLst>
      <p:ext uri="{BB962C8B-B14F-4D97-AF65-F5344CB8AC3E}">
        <p14:creationId xmlns:p14="http://schemas.microsoft.com/office/powerpoint/2010/main" val="140324986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up of a keyboard">
            <a:extLst>
              <a:ext uri="{FF2B5EF4-FFF2-40B4-BE49-F238E27FC236}">
                <a16:creationId xmlns:a16="http://schemas.microsoft.com/office/drawing/2014/main" id="{79B016F4-1720-7B98-8D27-3A409F957B3E}"/>
              </a:ext>
            </a:extLst>
          </p:cNvPr>
          <p:cNvPicPr>
            <a:picLocks noChangeAspect="1"/>
          </p:cNvPicPr>
          <p:nvPr/>
        </p:nvPicPr>
        <p:blipFill rotWithShape="1">
          <a:blip r:embed="rId2"/>
          <a:srcRect t="8" r="9091" b="21017"/>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2B1D4F77-A17C-43D7-B7FA-545148E4E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08BCAD-2126-FA08-020D-D5BE7A0E4C53}"/>
              </a:ext>
            </a:extLst>
          </p:cNvPr>
          <p:cNvSpPr>
            <a:spLocks noGrp="1"/>
          </p:cNvSpPr>
          <p:nvPr>
            <p:ph type="title"/>
          </p:nvPr>
        </p:nvSpPr>
        <p:spPr>
          <a:xfrm>
            <a:off x="594805" y="640263"/>
            <a:ext cx="3759240" cy="1344975"/>
          </a:xfrm>
        </p:spPr>
        <p:txBody>
          <a:bodyPr>
            <a:normAutofit/>
          </a:bodyPr>
          <a:lstStyle/>
          <a:p>
            <a:r>
              <a:rPr lang="en-IN" sz="4000"/>
              <a:t>Translator programs </a:t>
            </a:r>
          </a:p>
        </p:txBody>
      </p:sp>
      <p:sp>
        <p:nvSpPr>
          <p:cNvPr id="3" name="Content Placeholder 2">
            <a:extLst>
              <a:ext uri="{FF2B5EF4-FFF2-40B4-BE49-F238E27FC236}">
                <a16:creationId xmlns:a16="http://schemas.microsoft.com/office/drawing/2014/main" id="{C280B123-F1ED-3856-B367-85A2CDB79159}"/>
              </a:ext>
            </a:extLst>
          </p:cNvPr>
          <p:cNvSpPr>
            <a:spLocks noGrp="1"/>
          </p:cNvSpPr>
          <p:nvPr>
            <p:ph idx="1"/>
          </p:nvPr>
        </p:nvSpPr>
        <p:spPr>
          <a:xfrm>
            <a:off x="594110" y="2121763"/>
            <a:ext cx="3764826" cy="3773010"/>
          </a:xfrm>
        </p:spPr>
        <p:txBody>
          <a:bodyPr>
            <a:normAutofit/>
          </a:bodyPr>
          <a:lstStyle/>
          <a:p>
            <a:pPr marL="0" indent="0">
              <a:buNone/>
            </a:pPr>
            <a:r>
              <a:rPr lang="en-IN" sz="1800" dirty="0"/>
              <a:t>The computer can only understand machine language. So it must be converted from high level language to low level language. The translator programs do the same. There are there types of translator programs:-</a:t>
            </a:r>
          </a:p>
          <a:p>
            <a:pPr marL="0" indent="0">
              <a:buNone/>
            </a:pPr>
            <a:r>
              <a:rPr lang="en-IN" sz="1800" dirty="0"/>
              <a:t>Assembler</a:t>
            </a:r>
          </a:p>
          <a:p>
            <a:pPr marL="0" indent="0">
              <a:buNone/>
            </a:pPr>
            <a:r>
              <a:rPr lang="en-IN" sz="1800" dirty="0"/>
              <a:t>Interpreter</a:t>
            </a:r>
          </a:p>
          <a:p>
            <a:pPr marL="0" indent="0">
              <a:buNone/>
            </a:pPr>
            <a:r>
              <a:rPr lang="en-IN" sz="1800" dirty="0"/>
              <a:t>Compiler</a:t>
            </a:r>
          </a:p>
          <a:p>
            <a:pPr marL="0" indent="0">
              <a:buNone/>
            </a:pPr>
            <a:endParaRPr lang="en-IN" sz="1800" dirty="0"/>
          </a:p>
        </p:txBody>
      </p:sp>
    </p:spTree>
    <p:extLst>
      <p:ext uri="{BB962C8B-B14F-4D97-AF65-F5344CB8AC3E}">
        <p14:creationId xmlns:p14="http://schemas.microsoft.com/office/powerpoint/2010/main" val="3865730520"/>
      </p:ext>
    </p:extLst>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7EA9C-7147-8283-5B19-EE7598933152}"/>
              </a:ext>
            </a:extLst>
          </p:cNvPr>
          <p:cNvSpPr>
            <a:spLocks noGrp="1"/>
          </p:cNvSpPr>
          <p:nvPr>
            <p:ph type="title"/>
          </p:nvPr>
        </p:nvSpPr>
        <p:spPr/>
        <p:txBody>
          <a:bodyPr>
            <a:normAutofit/>
          </a:bodyPr>
          <a:lstStyle/>
          <a:p>
            <a:r>
              <a:rPr lang="en-IN" dirty="0"/>
              <a:t>Assembler and Interpreter.</a:t>
            </a:r>
          </a:p>
        </p:txBody>
      </p:sp>
      <p:graphicFrame>
        <p:nvGraphicFramePr>
          <p:cNvPr id="7" name="Content Placeholder 2">
            <a:extLst>
              <a:ext uri="{FF2B5EF4-FFF2-40B4-BE49-F238E27FC236}">
                <a16:creationId xmlns:a16="http://schemas.microsoft.com/office/drawing/2014/main" id="{36D31B7B-8E17-009D-22A0-98C3101BF882}"/>
              </a:ext>
            </a:extLst>
          </p:cNvPr>
          <p:cNvGraphicFramePr>
            <a:graphicFrameLocks noGrp="1"/>
          </p:cNvGraphicFramePr>
          <p:nvPr>
            <p:ph idx="1"/>
            <p:extLst>
              <p:ext uri="{D42A27DB-BD31-4B8C-83A1-F6EECF244321}">
                <p14:modId xmlns:p14="http://schemas.microsoft.com/office/powerpoint/2010/main" val="545064513"/>
              </p:ext>
            </p:extLst>
          </p:nvPr>
        </p:nvGraphicFramePr>
        <p:xfrm>
          <a:off x="32656" y="1836510"/>
          <a:ext cx="12159343"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5" name="Straight Connector 4">
            <a:extLst>
              <a:ext uri="{FF2B5EF4-FFF2-40B4-BE49-F238E27FC236}">
                <a16:creationId xmlns:a16="http://schemas.microsoft.com/office/drawing/2014/main" id="{FEC19B8A-AC0F-E509-957D-9B7CBDA1562A}"/>
              </a:ext>
            </a:extLst>
          </p:cNvPr>
          <p:cNvCxnSpPr>
            <a:cxnSpLocks/>
          </p:cNvCxnSpPr>
          <p:nvPr/>
        </p:nvCxnSpPr>
        <p:spPr>
          <a:xfrm>
            <a:off x="0" y="2721429"/>
            <a:ext cx="12192000"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020802"/>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TotalTime>
  <Words>618</Words>
  <Application>Microsoft Office PowerPoint</Application>
  <PresentationFormat>Widescreen</PresentationFormat>
  <Paragraphs>34</Paragraphs>
  <Slides>11</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Biome</vt:lpstr>
      <vt:lpstr>Bradley Hand ITC</vt:lpstr>
      <vt:lpstr>Broadway</vt:lpstr>
      <vt:lpstr>Calibri</vt:lpstr>
      <vt:lpstr>Calibri Light</vt:lpstr>
      <vt:lpstr>Lucida Console</vt:lpstr>
      <vt:lpstr>Lucida Sans Typewriter</vt:lpstr>
      <vt:lpstr>Office Theme</vt:lpstr>
      <vt:lpstr>Generations Of Computer</vt:lpstr>
      <vt:lpstr>What is a computer?</vt:lpstr>
      <vt:lpstr>First Generation language (or) Machine Language</vt:lpstr>
      <vt:lpstr>Second generation language (or) assembly language</vt:lpstr>
      <vt:lpstr>Third generation language (or) high level language. </vt:lpstr>
      <vt:lpstr>Fourth generation language (or) Very high level language.</vt:lpstr>
      <vt:lpstr>Fifth generation language (or) AI</vt:lpstr>
      <vt:lpstr>Translator programs </vt:lpstr>
      <vt:lpstr>Assembler and Interpreter.</vt:lpstr>
      <vt:lpstr>Compiler</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Generations Of Computer</dc:title>
  <dc:creator>VAMSIDHAR VALLABHAJOSYULA</dc:creator>
  <cp:lastModifiedBy>VAMSIDHAR VALLABHAJOSYULA</cp:lastModifiedBy>
  <cp:revision>3</cp:revision>
  <dcterms:created xsi:type="dcterms:W3CDTF">2022-05-19T03:58:00Z</dcterms:created>
  <dcterms:modified xsi:type="dcterms:W3CDTF">2022-05-19T10:40:43Z</dcterms:modified>
</cp:coreProperties>
</file>

<file path=docProps/thumbnail.jpeg>
</file>